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7" r:id="rId2"/>
    <p:sldId id="272" r:id="rId3"/>
    <p:sldId id="258" r:id="rId4"/>
    <p:sldId id="273" r:id="rId5"/>
    <p:sldId id="275" r:id="rId6"/>
    <p:sldId id="274" r:id="rId7"/>
    <p:sldId id="276" r:id="rId8"/>
    <p:sldId id="277" r:id="rId9"/>
    <p:sldId id="283" r:id="rId10"/>
    <p:sldId id="278" r:id="rId11"/>
    <p:sldId id="279" r:id="rId12"/>
    <p:sldId id="287" r:id="rId13"/>
    <p:sldId id="284" r:id="rId14"/>
    <p:sldId id="285" r:id="rId15"/>
    <p:sldId id="286" r:id="rId16"/>
    <p:sldId id="292" r:id="rId17"/>
    <p:sldId id="290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68" autoAdjust="0"/>
    <p:restoredTop sz="94976" autoAdjust="0"/>
  </p:normalViewPr>
  <p:slideViewPr>
    <p:cSldViewPr snapToGrid="0" showGuides="1">
      <p:cViewPr varScale="1">
        <p:scale>
          <a:sx n="156" d="100"/>
          <a:sy n="156" d="100"/>
        </p:scale>
        <p:origin x="928" y="17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5T20:38:3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12895 0 0,'2'1'998'0'0,"75"19"3783"0"0,-75-20-4880 0 0,-5 0-1047 0 0,-29 0-3984 0 0,8-1-170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5T20:39:0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9215 0 0,'7'-10'816'0'0,"1"-2"-656"0"0,-1-2-160 0 0,0 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5T20:40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9007 0 0,'0'0'400'0'0,"10"-4"176"0"0,-1 2-440 0 0,-18-3-1496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5T20:40:2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11951 0 0,'5'-1'181'0'0,"-1"-1"-56"0"0,7-10 815 0 0,-10 11-1075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5T20:51:3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6447 0 0,'3'-5'190'0'0,"11"-13"290"0"0,-12 16-855 0 0,1-2 914 0 0,1 1 0 0 0,-1-1 0 0 0,0 1 0 0 0,6-4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5T20:51:3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5983 0 0,'7'-6'110'0'0,"-3"2"22"0"0,0 1 1 0 0,0-1-1 0 0,0 1 0 0 0,7-4 3892 0 0,-12 9-4705 0 0,-6 8 459 0 0,-2 2-2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5T20:51:3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6447 0 0,'17'-20'766'0'0,"-3"1"847"0"0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5T20:52:3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3223 0 0,'0'0'2563'0'0,"1"-2"-2239"0"0,0 0-371 0 0,0 0 0 0 0,0 1 0 0 0,0-1 0 0 0,0 0 0 0 0,-1 0 0 0 0,1 0 0 0 0,0-3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5T20:53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6967 0 0,'18'-11'304'0'0,"-8"6"144"0"0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26/06/21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cid:43BF1676-7267-43ED-9D8A-379F92352C4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ir-bubbles-beer-beer-bottle-bubble-611017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cid:image004.png@01D7617A.8136DE00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hrns/49911431493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tiff"/><Relationship Id="rId4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hyperlink" Target="https://www.pexels.com/photo/beer-and-beach-beer-on-stomach-corona-beer-1719938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8.xml"/><Relationship Id="rId3" Type="http://schemas.openxmlformats.org/officeDocument/2006/relationships/hyperlink" Target="https://www.peoplematters.in/article/employee-relations/data-protection-gdpr-and-the-india-imperative-opportunities-and-challenges-22453" TargetMode="External"/><Relationship Id="rId7" Type="http://schemas.openxmlformats.org/officeDocument/2006/relationships/customXml" Target="../ink/ink5.xml"/><Relationship Id="rId12" Type="http://schemas.openxmlformats.org/officeDocument/2006/relationships/image" Target="../media/image14.png"/><Relationship Id="rId2" Type="http://schemas.openxmlformats.org/officeDocument/2006/relationships/image" Target="../media/image8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sa/3.0/" TargetMode="External"/><Relationship Id="rId11" Type="http://schemas.openxmlformats.org/officeDocument/2006/relationships/customXml" Target="../ink/ink7.xml"/><Relationship Id="rId5" Type="http://schemas.openxmlformats.org/officeDocument/2006/relationships/image" Target="cid:image003.png@01D7617D.6FC310A0" TargetMode="External"/><Relationship Id="rId15" Type="http://schemas.openxmlformats.org/officeDocument/2006/relationships/customXml" Target="../ink/ink9.xml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customXml" Target="../ink/ink6.xm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079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96491" y="3444079"/>
            <a:ext cx="459901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DATA BREWERIES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30111" y="4150067"/>
            <a:ext cx="13317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02CA4-B805-4A98-8BA5-3C3A39465EBA}"/>
              </a:ext>
            </a:extLst>
          </p:cNvPr>
          <p:cNvSpPr txBox="1"/>
          <p:nvPr/>
        </p:nvSpPr>
        <p:spPr>
          <a:xfrm>
            <a:off x="4526280" y="4617720"/>
            <a:ext cx="299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PHILIP TRAXLER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ZACHARY HARRIS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LINDA URRUTIA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08B87D-9E78-469D-BE1B-B55C9AD72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43361" y="2299471"/>
            <a:ext cx="705274" cy="705272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B94EB-56CF-480B-A05E-280EB26EC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43361" y="2787252"/>
            <a:ext cx="705274" cy="705272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07588" y="165381"/>
            <a:ext cx="21768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ABV VS IBU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456" y="657824"/>
            <a:ext cx="11859768" cy="5907568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BBB9826-BE55-44A0-9EA7-3E199E2D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95" y="795237"/>
            <a:ext cx="9262833" cy="58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5377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05947" y="165381"/>
            <a:ext cx="47801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ABV &amp; IBU RELATIONSHIP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3" name="E449A16B-E7C7-4DD9-BDCF-071A9888BC09">
            <a:extLst>
              <a:ext uri="{FF2B5EF4-FFF2-40B4-BE49-F238E27FC236}">
                <a16:creationId xmlns:a16="http://schemas.microsoft.com/office/drawing/2014/main" id="{EEFA471D-DAAD-43B2-8C0F-F6434D3B3BD8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2" y="895350"/>
            <a:ext cx="9134475" cy="506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39664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3600AC-0062-094D-938B-E63715D0E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360" y="657824"/>
            <a:ext cx="11058572" cy="620017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673633" y="165381"/>
            <a:ext cx="8447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kNN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0353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Segoe UI Light"/>
              </a:rPr>
              <a:t>9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4E3B3-EB2A-9946-8751-3C898851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1511300"/>
            <a:ext cx="6007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7723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some bubbles&#10;&#10;Description automatically generated with low confidence">
            <a:extLst>
              <a:ext uri="{FF2B5EF4-FFF2-40B4-BE49-F238E27FC236}">
                <a16:creationId xmlns:a16="http://schemas.microsoft.com/office/drawing/2014/main" id="{961BE913-D9EE-4828-9184-C57ABCF52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490"/>
            <a:ext cx="12192000" cy="685302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3077573" y="165381"/>
            <a:ext cx="603690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MULTI LAYER NEURAL NETWORK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6A28F0-F46E-471F-B5E9-0B1A4CE77719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652" y="2094374"/>
            <a:ext cx="7148866" cy="3270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5742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 descr="A close-up of a beer bottle&#10;&#10;Description automatically generated with low confidence">
            <a:extLst>
              <a:ext uri="{FF2B5EF4-FFF2-40B4-BE49-F238E27FC236}">
                <a16:creationId xmlns:a16="http://schemas.microsoft.com/office/drawing/2014/main" id="{684BF282-B7A0-4C66-99A4-6E7F7044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6" y="10832"/>
            <a:ext cx="12185094" cy="6681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00CE1-6668-4526-8C02-379823E6DC8A}"/>
              </a:ext>
            </a:extLst>
          </p:cNvPr>
          <p:cNvSpPr txBox="1"/>
          <p:nvPr/>
        </p:nvSpPr>
        <p:spPr>
          <a:xfrm>
            <a:off x="0" y="6681787"/>
            <a:ext cx="11323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hrns/49911431493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10" name="TextBox 109"/>
          <p:cNvSpPr txBox="1"/>
          <p:nvPr/>
        </p:nvSpPr>
        <p:spPr>
          <a:xfrm>
            <a:off x="3533625" y="165381"/>
            <a:ext cx="512480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MULTI 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44FBE-1A07-0241-BBEE-FB59B2CC6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947" y="1492250"/>
            <a:ext cx="6045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346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05947" y="165381"/>
            <a:ext cx="47801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ABV &amp; IBU RELATIONSHIP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12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BCFA3-2FA8-F64A-808E-F1308D38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95" y="657824"/>
            <a:ext cx="9461610" cy="57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0068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05947" y="165381"/>
            <a:ext cx="47801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ABV &amp; IBU RELATIONSHIP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1</a:t>
            </a:r>
            <a:r>
              <a:rPr lang="en-US" sz="1400" b="1" dirty="0">
                <a:solidFill>
                  <a:prstClr val="white"/>
                </a:solidFill>
                <a:latin typeface="Segoe UI Light"/>
              </a:rPr>
              <a:t>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1A37F-FEE4-C345-BFE4-0C641B5A095D}"/>
              </a:ext>
            </a:extLst>
          </p:cNvPr>
          <p:cNvSpPr/>
          <p:nvPr/>
        </p:nvSpPr>
        <p:spPr>
          <a:xfrm>
            <a:off x="1134836" y="702129"/>
            <a:ext cx="1845128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5E85F-19DB-0E4B-9D62-4759EF28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88" y="829263"/>
            <a:ext cx="10621818" cy="5779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1715D-99E4-394F-A8B7-F2C136826A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4206" t="28308" r="9707" b="50437"/>
          <a:stretch/>
        </p:blipFill>
        <p:spPr>
          <a:xfrm>
            <a:off x="1274618" y="2475345"/>
            <a:ext cx="9144000" cy="1228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5B85C-1646-3C4A-B19F-1C798535A63E}"/>
              </a:ext>
            </a:extLst>
          </p:cNvPr>
          <p:cNvSpPr txBox="1"/>
          <p:nvPr/>
        </p:nvSpPr>
        <p:spPr>
          <a:xfrm>
            <a:off x="11022354" y="3603754"/>
            <a:ext cx="34175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ABV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115123-2CE6-9347-AC36-C52D15E74360}"/>
              </a:ext>
            </a:extLst>
          </p:cNvPr>
          <p:cNvSpPr txBox="1"/>
          <p:nvPr/>
        </p:nvSpPr>
        <p:spPr>
          <a:xfrm>
            <a:off x="11038682" y="3730888"/>
            <a:ext cx="34175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IBU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3AE63-B84B-BD4B-86D8-4E21D4C436AD}"/>
              </a:ext>
            </a:extLst>
          </p:cNvPr>
          <p:cNvSpPr/>
          <p:nvPr/>
        </p:nvSpPr>
        <p:spPr>
          <a:xfrm>
            <a:off x="1134836" y="839289"/>
            <a:ext cx="1845128" cy="167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741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1719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6077" y="231719"/>
            <a:ext cx="931985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Significant Libraries and Packages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537806" y="1140546"/>
            <a:ext cx="5116389" cy="5120640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02CA4-B805-4A98-8BA5-3C3A39465EBA}"/>
              </a:ext>
            </a:extLst>
          </p:cNvPr>
          <p:cNvSpPr txBox="1"/>
          <p:nvPr/>
        </p:nvSpPr>
        <p:spPr>
          <a:xfrm>
            <a:off x="4163296" y="2199727"/>
            <a:ext cx="3865409" cy="763285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dlookr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visdat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plotly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missRanger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library(ggplot2)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magrittr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library(ranger)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dplyr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library(caret)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library(e1071)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GGally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stringi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stringr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xgboost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library(car)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library(Matrix)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keras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library(forecast)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library(</a:t>
            </a:r>
            <a:r>
              <a:rPr lang="en-US" sz="1400" b="1" dirty="0" err="1">
                <a:solidFill>
                  <a:schemeClr val="bg1"/>
                </a:solidFill>
              </a:rPr>
              <a:t>neuralnet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116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E602EAA-3636-4A21-8D87-6E469EC40A5A}"/>
              </a:ext>
            </a:extLst>
          </p:cNvPr>
          <p:cNvSpPr txBox="1">
            <a:spLocks/>
          </p:cNvSpPr>
          <p:nvPr/>
        </p:nvSpPr>
        <p:spPr>
          <a:xfrm>
            <a:off x="694944" y="1306706"/>
            <a:ext cx="10512862" cy="5089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 dirty="0"/>
              <a:t>Number of Breweries in the United States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Addressing missing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Median alcohol 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Median international bitterness unit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State with the maximum alcoholic &amp; most bitter beer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Alcohol by </a:t>
            </a:r>
            <a:r>
              <a:rPr lang="en-US" b="1"/>
              <a:t>volume distribution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Summary stats and distribution of ABV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Scatter plot on apparent relationship between bitterness of beer and alcohol 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Additional methods used to investigate differences</a:t>
            </a:r>
          </a:p>
          <a:p>
            <a:endParaRPr lang="en-US" b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4EF1936-ACA1-4141-8EE7-EEF3A72218E7}"/>
              </a:ext>
            </a:extLst>
          </p:cNvPr>
          <p:cNvSpPr txBox="1">
            <a:spLocks/>
          </p:cNvSpPr>
          <p:nvPr/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PRESENTATION ITEMS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2B539C-CFC1-4A32-B2C0-F9A4E9EB1E4F}"/>
              </a:ext>
            </a:extLst>
          </p:cNvPr>
          <p:cNvCxnSpPr>
            <a:cxnSpLocks/>
          </p:cNvCxnSpPr>
          <p:nvPr/>
        </p:nvCxnSpPr>
        <p:spPr>
          <a:xfrm>
            <a:off x="694944" y="987552"/>
            <a:ext cx="10753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lass of beer on a beach&#10;&#10;Description automatically generated with medium confidence">
            <a:extLst>
              <a:ext uri="{FF2B5EF4-FFF2-40B4-BE49-F238E27FC236}">
                <a16:creationId xmlns:a16="http://schemas.microsoft.com/office/drawing/2014/main" id="{99EAC5C6-D7F0-4B47-A518-9AA5B90330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56642"/>
            <a:ext cx="12192000" cy="66013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B73913-319D-4AC9-8F15-DC9F4C90D14D}"/>
                  </a:ext>
                </a:extLst>
              </p14:cNvPr>
              <p14:cNvContentPartPr/>
              <p14:nvPr/>
            </p14:nvContentPartPr>
            <p14:xfrm>
              <a:off x="948115" y="2627848"/>
              <a:ext cx="29520" cy="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B73913-319D-4AC9-8F15-DC9F4C90D1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475" y="2618848"/>
                <a:ext cx="47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54CF03-C890-441B-94AE-DA3AB76F151B}"/>
                  </a:ext>
                </a:extLst>
              </p14:cNvPr>
              <p14:cNvContentPartPr/>
              <p14:nvPr/>
            </p14:nvContentPartPr>
            <p14:xfrm>
              <a:off x="717355" y="625646"/>
              <a:ext cx="10800" cy="16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54CF03-C890-441B-94AE-DA3AB76F15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715" y="616646"/>
                <a:ext cx="284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B9FCD3F-0FFF-4487-BFE9-9413721545E9}"/>
                  </a:ext>
                </a:extLst>
              </p14:cNvPr>
              <p14:cNvContentPartPr/>
              <p14:nvPr/>
            </p14:nvContentPartPr>
            <p14:xfrm>
              <a:off x="787555" y="1480405"/>
              <a:ext cx="7560" cy="4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B9FCD3F-0FFF-4487-BFE9-9413721545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8915" y="1471765"/>
                <a:ext cx="25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3AC4356-2CF1-4A62-A42B-31E6DB8708D2}"/>
                  </a:ext>
                </a:extLst>
              </p14:cNvPr>
              <p14:cNvContentPartPr/>
              <p14:nvPr/>
            </p14:nvContentPartPr>
            <p14:xfrm>
              <a:off x="1141795" y="1449805"/>
              <a:ext cx="7920" cy="6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3AC4356-2CF1-4A62-A42B-31E6DB8708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2795" y="1441165"/>
                <a:ext cx="2556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91661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801838" y="165381"/>
            <a:ext cx="658834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NUMBER OF BREWERIES IN THE U.S.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1749" y="510364"/>
            <a:ext cx="10879746" cy="6251162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ADA1C-3C9F-EC4B-BDD3-3F3C8ADB0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4"/>
          <a:stretch/>
        </p:blipFill>
        <p:spPr>
          <a:xfrm>
            <a:off x="1450522" y="749386"/>
            <a:ext cx="9290956" cy="57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360" y="657824"/>
            <a:ext cx="11058572" cy="603479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8C4D38-A79F-45EC-A3FE-E4BD6242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00" y="0"/>
            <a:ext cx="12052686" cy="685800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6038303" y="165381"/>
            <a:ext cx="1154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 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DDE7F5-617A-404B-A91E-76E652C2E268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29" y="1247238"/>
            <a:ext cx="7726680" cy="50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D4B9DD-8863-4552-9240-B01B47071173}"/>
              </a:ext>
            </a:extLst>
          </p:cNvPr>
          <p:cNvSpPr txBox="1"/>
          <p:nvPr/>
        </p:nvSpPr>
        <p:spPr>
          <a:xfrm>
            <a:off x="96837" y="7515824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eoplematters.in/article/employee-relations/data-protection-gdpr-and-the-india-imperative-opportunities-and-challenges-2245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sa/3.0/"/>
              </a:rPr>
              <a:t>CC BY-SA-NC</a:t>
            </a:r>
            <a:endParaRPr lang="en-US" sz="9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26258B-C22F-4B9B-90B8-50EE531E6272}"/>
                  </a:ext>
                </a:extLst>
              </p14:cNvPr>
              <p14:cNvContentPartPr/>
              <p14:nvPr/>
            </p14:nvContentPartPr>
            <p14:xfrm>
              <a:off x="2876249" y="387561"/>
              <a:ext cx="14760" cy="1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26258B-C22F-4B9B-90B8-50EE531E62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7249" y="378921"/>
                <a:ext cx="32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B61693-28D8-4233-97DD-CC83D4F695EF}"/>
                  </a:ext>
                </a:extLst>
              </p14:cNvPr>
              <p14:cNvContentPartPr/>
              <p14:nvPr/>
            </p14:nvContentPartPr>
            <p14:xfrm>
              <a:off x="3082529" y="520401"/>
              <a:ext cx="12600" cy="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B61693-28D8-4233-97DD-CC83D4F695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73889" y="511401"/>
                <a:ext cx="302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7B5A98-6E17-421C-BD6C-657976BFA744}"/>
                  </a:ext>
                </a:extLst>
              </p14:cNvPr>
              <p14:cNvContentPartPr/>
              <p14:nvPr/>
            </p14:nvContentPartPr>
            <p14:xfrm>
              <a:off x="3359369" y="429681"/>
              <a:ext cx="115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7B5A98-6E17-421C-BD6C-657976BFA7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0369" y="420681"/>
                <a:ext cx="291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774229-C159-4A11-B09A-86E6881ACB68}"/>
                  </a:ext>
                </a:extLst>
              </p14:cNvPr>
              <p14:cNvContentPartPr/>
              <p14:nvPr/>
            </p14:nvContentPartPr>
            <p14:xfrm>
              <a:off x="5496823" y="3971587"/>
              <a:ext cx="3240" cy="7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774229-C159-4A11-B09A-86E6881ACB6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87823" y="3962947"/>
                <a:ext cx="208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343CF95-6FCD-495F-B263-39031BE70BD4}"/>
                  </a:ext>
                </a:extLst>
              </p14:cNvPr>
              <p14:cNvContentPartPr/>
              <p14:nvPr/>
            </p14:nvContentPartPr>
            <p14:xfrm>
              <a:off x="6037543" y="2261227"/>
              <a:ext cx="10440" cy="6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343CF95-6FCD-495F-B263-39031BE70BD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28903" y="2252227"/>
                <a:ext cx="28080" cy="23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921455A-F5DD-4109-84DF-54BC59E79313}"/>
              </a:ext>
            </a:extLst>
          </p:cNvPr>
          <p:cNvSpPr txBox="1"/>
          <p:nvPr/>
        </p:nvSpPr>
        <p:spPr>
          <a:xfrm>
            <a:off x="5248409" y="485804"/>
            <a:ext cx="58830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ADDRESSING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96169855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360" y="657824"/>
            <a:ext cx="11058572" cy="620017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D8CAF4-F6E9-47B4-B657-E5DB078B3EAB}"/>
              </a:ext>
            </a:extLst>
          </p:cNvPr>
          <p:cNvSpPr txBox="1"/>
          <p:nvPr/>
        </p:nvSpPr>
        <p:spPr>
          <a:xfrm>
            <a:off x="3293163" y="165381"/>
            <a:ext cx="56057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MEDIAN ALCOHOL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1FCE3-43AB-904D-BE5D-C74E773D4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80"/>
          <a:stretch/>
        </p:blipFill>
        <p:spPr>
          <a:xfrm>
            <a:off x="1364010" y="832757"/>
            <a:ext cx="9463980" cy="551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122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657824"/>
            <a:ext cx="11678854" cy="593500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3FEB9-8BE5-43C7-97FF-40CE6FF5E93A}"/>
              </a:ext>
            </a:extLst>
          </p:cNvPr>
          <p:cNvSpPr txBox="1"/>
          <p:nvPr/>
        </p:nvSpPr>
        <p:spPr>
          <a:xfrm>
            <a:off x="1862136" y="146457"/>
            <a:ext cx="7955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MEDIAN INTERNATIONAL BITTERNESS UNIT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858C4BFE-F3D5-6944-9BC1-38888252A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47"/>
          <a:stretch/>
        </p:blipFill>
        <p:spPr>
          <a:xfrm>
            <a:off x="2287231" y="770449"/>
            <a:ext cx="7617539" cy="58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513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303850" y="165381"/>
            <a:ext cx="95843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rgbClr val="30353F"/>
                </a:solidFill>
                <a:latin typeface="+mj-lt"/>
              </a:rPr>
              <a:t>STATE WITH MAXIMUM ALCOHOLIC &amp; MOST BITTER BEER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456" y="657824"/>
            <a:ext cx="11859768" cy="5907568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7F1297E9-50B1-430C-BA86-FD3022C0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75"/>
          <a:stretch/>
        </p:blipFill>
        <p:spPr>
          <a:xfrm>
            <a:off x="914576" y="847316"/>
            <a:ext cx="10362848" cy="2671925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64B995CB-1583-4AC9-8328-38F050C5B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/>
          <a:stretch/>
        </p:blipFill>
        <p:spPr>
          <a:xfrm>
            <a:off x="899578" y="3706354"/>
            <a:ext cx="10392844" cy="26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292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579835" y="165381"/>
            <a:ext cx="70323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ALCOHOL BY VOLUME DISTRIBUTION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456" y="657824"/>
            <a:ext cx="11859768" cy="5907568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7FF539BD-A073-4C01-A9CB-2A824B4FA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99"/>
          <a:stretch/>
        </p:blipFill>
        <p:spPr>
          <a:xfrm>
            <a:off x="1908573" y="1131380"/>
            <a:ext cx="8374855" cy="49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45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500227" y="165381"/>
            <a:ext cx="31915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SUMMARY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360" y="657824"/>
            <a:ext cx="11058572" cy="620017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8F52B03-A628-47B2-9242-6E4B1A824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0" y="1337119"/>
            <a:ext cx="8572969" cy="44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9059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279</TotalTime>
  <Words>280</Words>
  <Application>Microsoft Macintosh PowerPoint</Application>
  <PresentationFormat>Widescreen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Segoe UI Light</vt:lpstr>
      <vt:lpstr>Office Theme</vt:lpstr>
      <vt:lpstr>Slide 1</vt:lpstr>
      <vt:lpstr>PowerPoint Presentation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Linda Urrutia</dc:creator>
  <cp:lastModifiedBy>Harris, Zachary O</cp:lastModifiedBy>
  <cp:revision>21</cp:revision>
  <dcterms:created xsi:type="dcterms:W3CDTF">2021-06-15T03:46:21Z</dcterms:created>
  <dcterms:modified xsi:type="dcterms:W3CDTF">2021-06-27T03:58:03Z</dcterms:modified>
</cp:coreProperties>
</file>